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57" r:id="rId4"/>
    <p:sldId id="258" r:id="rId5"/>
    <p:sldId id="266" r:id="rId6"/>
    <p:sldId id="259" r:id="rId7"/>
    <p:sldId id="260" r:id="rId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80" autoAdjust="0"/>
    <p:restoredTop sz="94660"/>
  </p:normalViewPr>
  <p:slideViewPr>
    <p:cSldViewPr>
      <p:cViewPr varScale="1">
        <p:scale>
          <a:sx n="81" d="100"/>
          <a:sy n="81" d="100"/>
        </p:scale>
        <p:origin x="110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6336-34E2-47C5-A06B-6B8E926FD921}" type="datetimeFigureOut">
              <a:rPr lang="pt-PT" smtClean="0"/>
              <a:t>04/04/2020</a:t>
            </a:fld>
            <a:endParaRPr lang="pt-PT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C9EE-EC26-4BB8-940E-907B841F635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66419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6336-34E2-47C5-A06B-6B8E926FD921}" type="datetimeFigureOut">
              <a:rPr lang="pt-PT" smtClean="0"/>
              <a:t>04/04/2020</a:t>
            </a:fld>
            <a:endParaRPr lang="pt-PT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C9EE-EC26-4BB8-940E-907B841F635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1222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6336-34E2-47C5-A06B-6B8E926FD921}" type="datetimeFigureOut">
              <a:rPr lang="pt-PT" smtClean="0"/>
              <a:t>04/04/2020</a:t>
            </a:fld>
            <a:endParaRPr lang="pt-PT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C9EE-EC26-4BB8-940E-907B841F635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73026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6336-34E2-47C5-A06B-6B8E926FD921}" type="datetimeFigureOut">
              <a:rPr lang="pt-PT" smtClean="0"/>
              <a:t>04/04/2020</a:t>
            </a:fld>
            <a:endParaRPr lang="pt-PT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C9EE-EC26-4BB8-940E-907B841F635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87698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6336-34E2-47C5-A06B-6B8E926FD921}" type="datetimeFigureOut">
              <a:rPr lang="pt-PT" smtClean="0"/>
              <a:t>04/04/2020</a:t>
            </a:fld>
            <a:endParaRPr lang="pt-PT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C9EE-EC26-4BB8-940E-907B841F635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31150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6336-34E2-47C5-A06B-6B8E926FD921}" type="datetimeFigureOut">
              <a:rPr lang="pt-PT" smtClean="0"/>
              <a:t>04/04/2020</a:t>
            </a:fld>
            <a:endParaRPr lang="pt-PT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C9EE-EC26-4BB8-940E-907B841F635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84794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6336-34E2-47C5-A06B-6B8E926FD921}" type="datetimeFigureOut">
              <a:rPr lang="pt-PT" smtClean="0"/>
              <a:t>04/04/2020</a:t>
            </a:fld>
            <a:endParaRPr lang="pt-PT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C9EE-EC26-4BB8-940E-907B841F635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0180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6336-34E2-47C5-A06B-6B8E926FD921}" type="datetimeFigureOut">
              <a:rPr lang="pt-PT" smtClean="0"/>
              <a:t>04/04/2020</a:t>
            </a:fld>
            <a:endParaRPr lang="pt-PT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C9EE-EC26-4BB8-940E-907B841F635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57338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6336-34E2-47C5-A06B-6B8E926FD921}" type="datetimeFigureOut">
              <a:rPr lang="pt-PT" smtClean="0"/>
              <a:t>04/04/2020</a:t>
            </a:fld>
            <a:endParaRPr lang="pt-PT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C9EE-EC26-4BB8-940E-907B841F635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67675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6336-34E2-47C5-A06B-6B8E926FD921}" type="datetimeFigureOut">
              <a:rPr lang="pt-PT" smtClean="0"/>
              <a:t>04/04/2020</a:t>
            </a:fld>
            <a:endParaRPr lang="pt-PT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C9EE-EC26-4BB8-940E-907B841F635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0736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6336-34E2-47C5-A06B-6B8E926FD921}" type="datetimeFigureOut">
              <a:rPr lang="pt-PT" smtClean="0"/>
              <a:t>04/04/2020</a:t>
            </a:fld>
            <a:endParaRPr lang="pt-PT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C9EE-EC26-4BB8-940E-907B841F635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51076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06336-34E2-47C5-A06B-6B8E926FD921}" type="datetimeFigureOut">
              <a:rPr lang="pt-PT" smtClean="0"/>
              <a:t>04/04/2020</a:t>
            </a:fld>
            <a:endParaRPr lang="pt-PT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2C9EE-EC26-4BB8-940E-907B841F635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4613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b="1" dirty="0" smtClean="0"/>
              <a:t>STOPNJEVANJE PRIDEVNIKOV</a:t>
            </a:r>
            <a:endParaRPr lang="pt-PT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l-SI" sz="2800" b="1" dirty="0" smtClean="0"/>
              <a:t>PRAVILA ZA TVORJENJE PRESEŽNIKA PRIDEVNIKOV</a:t>
            </a:r>
            <a:endParaRPr lang="pt-PT" sz="2800" b="1" dirty="0"/>
          </a:p>
        </p:txBody>
      </p:sp>
    </p:spTree>
    <p:extLst>
      <p:ext uri="{BB962C8B-B14F-4D97-AF65-F5344CB8AC3E}">
        <p14:creationId xmlns:p14="http://schemas.microsoft.com/office/powerpoint/2010/main" val="837925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  <a:latin typeface="+mn-lt"/>
              </a:rPr>
              <a:t>THE + PRESEŽNIK (SUPERLATIVE)</a:t>
            </a:r>
            <a:endParaRPr lang="sl-SI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b="1" dirty="0" smtClean="0"/>
              <a:t>Pravilo številka 1:</a:t>
            </a:r>
          </a:p>
          <a:p>
            <a:pPr marL="0" indent="0">
              <a:buNone/>
            </a:pPr>
            <a:endParaRPr lang="sl-SI" b="1" dirty="0"/>
          </a:p>
          <a:p>
            <a:pPr marL="0" indent="0">
              <a:buNone/>
            </a:pPr>
            <a:r>
              <a:rPr lang="sl-SI" sz="2000" b="1" dirty="0" smtClean="0">
                <a:solidFill>
                  <a:srgbClr val="FF0000"/>
                </a:solidFill>
              </a:rPr>
              <a:t>Pred presežnikom je v angleščini vedno THE (določni člen)!</a:t>
            </a:r>
          </a:p>
          <a:p>
            <a:pPr marL="0" indent="0">
              <a:buNone/>
            </a:pPr>
            <a:endParaRPr lang="sl-SI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sz="2000" b="1" dirty="0" smtClean="0"/>
              <a:t>He is </a:t>
            </a:r>
            <a:r>
              <a:rPr lang="sl-SI" sz="2000" b="1" u="sng" dirty="0" err="1" smtClean="0">
                <a:solidFill>
                  <a:srgbClr val="FF0000"/>
                </a:solidFill>
              </a:rPr>
              <a:t>the</a:t>
            </a:r>
            <a:r>
              <a:rPr lang="sl-SI" sz="2000" b="1" dirty="0" smtClean="0">
                <a:solidFill>
                  <a:srgbClr val="FF0000"/>
                </a:solidFill>
              </a:rPr>
              <a:t> </a:t>
            </a:r>
            <a:r>
              <a:rPr lang="sl-SI" sz="2000" b="1" dirty="0" err="1" smtClean="0">
                <a:solidFill>
                  <a:srgbClr val="FF0000"/>
                </a:solidFill>
              </a:rPr>
              <a:t>youngest</a:t>
            </a:r>
            <a:r>
              <a:rPr lang="sl-SI" sz="2000" b="1" dirty="0" smtClean="0"/>
              <a:t> in </a:t>
            </a:r>
            <a:r>
              <a:rPr lang="sl-SI" sz="2000" b="1" dirty="0" err="1" smtClean="0"/>
              <a:t>our</a:t>
            </a:r>
            <a:r>
              <a:rPr lang="sl-SI" sz="2000" b="1" dirty="0" smtClean="0"/>
              <a:t> </a:t>
            </a:r>
            <a:r>
              <a:rPr lang="sl-SI" sz="2000" b="1" dirty="0" err="1" smtClean="0"/>
              <a:t>family</a:t>
            </a:r>
            <a:r>
              <a:rPr lang="sl-SI" sz="2000" b="1" dirty="0" smtClean="0"/>
              <a:t>.</a:t>
            </a:r>
          </a:p>
          <a:p>
            <a:pPr marL="0" indent="0">
              <a:buNone/>
            </a:pPr>
            <a:r>
              <a:rPr lang="sl-SI" sz="2000" b="1" dirty="0" smtClean="0"/>
              <a:t>(On je </a:t>
            </a:r>
            <a:r>
              <a:rPr lang="sl-SI" sz="2000" b="1" dirty="0" smtClean="0">
                <a:solidFill>
                  <a:srgbClr val="FF0000"/>
                </a:solidFill>
              </a:rPr>
              <a:t>najmlajši</a:t>
            </a:r>
            <a:r>
              <a:rPr lang="sl-SI" sz="2000" b="1" dirty="0" smtClean="0"/>
              <a:t> v naši družini.)</a:t>
            </a:r>
          </a:p>
          <a:p>
            <a:pPr marL="0" indent="0">
              <a:buNone/>
            </a:pPr>
            <a:endParaRPr lang="sl-SI" sz="2000" b="1" dirty="0"/>
          </a:p>
          <a:p>
            <a:pPr marL="0" indent="0">
              <a:buNone/>
            </a:pPr>
            <a:r>
              <a:rPr lang="sl-SI" sz="2000" b="1" dirty="0" err="1" smtClean="0"/>
              <a:t>Mount</a:t>
            </a:r>
            <a:r>
              <a:rPr lang="sl-SI" sz="2000" b="1" dirty="0" smtClean="0"/>
              <a:t> Everest is </a:t>
            </a:r>
            <a:r>
              <a:rPr lang="sl-SI" sz="2000" b="1" u="sng" dirty="0" err="1" smtClean="0">
                <a:solidFill>
                  <a:srgbClr val="FF0000"/>
                </a:solidFill>
              </a:rPr>
              <a:t>the</a:t>
            </a:r>
            <a:r>
              <a:rPr lang="sl-SI" sz="2000" b="1" dirty="0" smtClean="0">
                <a:solidFill>
                  <a:srgbClr val="FF0000"/>
                </a:solidFill>
              </a:rPr>
              <a:t> </a:t>
            </a:r>
            <a:r>
              <a:rPr lang="sl-SI" sz="2000" b="1" dirty="0" err="1" smtClean="0">
                <a:solidFill>
                  <a:srgbClr val="FF0000"/>
                </a:solidFill>
              </a:rPr>
              <a:t>highest</a:t>
            </a:r>
            <a:r>
              <a:rPr lang="sl-SI" sz="2000" b="1" dirty="0" smtClean="0">
                <a:solidFill>
                  <a:srgbClr val="FF0000"/>
                </a:solidFill>
              </a:rPr>
              <a:t> </a:t>
            </a:r>
            <a:r>
              <a:rPr lang="sl-SI" sz="2000" b="1" dirty="0" err="1" smtClean="0"/>
              <a:t>mountain</a:t>
            </a:r>
            <a:r>
              <a:rPr lang="sl-SI" sz="2000" b="1" dirty="0" smtClean="0"/>
              <a:t> in </a:t>
            </a:r>
            <a:r>
              <a:rPr lang="sl-SI" sz="2000" b="1" dirty="0" err="1" smtClean="0"/>
              <a:t>the</a:t>
            </a:r>
            <a:r>
              <a:rPr lang="sl-SI" sz="2000" b="1" dirty="0" smtClean="0"/>
              <a:t> </a:t>
            </a:r>
            <a:r>
              <a:rPr lang="sl-SI" sz="2000" b="1" dirty="0" err="1" smtClean="0"/>
              <a:t>world</a:t>
            </a:r>
            <a:r>
              <a:rPr lang="sl-SI" sz="2000" b="1" dirty="0" smtClean="0"/>
              <a:t>.</a:t>
            </a:r>
          </a:p>
          <a:p>
            <a:pPr marL="0" indent="0">
              <a:buNone/>
            </a:pPr>
            <a:r>
              <a:rPr lang="sl-SI" sz="2000" b="1" dirty="0" smtClean="0"/>
              <a:t>(</a:t>
            </a:r>
            <a:r>
              <a:rPr lang="sl-SI" sz="2000" b="1" dirty="0" err="1" smtClean="0"/>
              <a:t>Mount</a:t>
            </a:r>
            <a:r>
              <a:rPr lang="sl-SI" sz="2000" b="1" dirty="0" smtClean="0"/>
              <a:t> Everest je </a:t>
            </a:r>
            <a:r>
              <a:rPr lang="sl-SI" sz="2000" b="1" dirty="0" smtClean="0">
                <a:solidFill>
                  <a:srgbClr val="FF0000"/>
                </a:solidFill>
              </a:rPr>
              <a:t>najvišja</a:t>
            </a:r>
            <a:r>
              <a:rPr lang="sl-SI" sz="2000" b="1" dirty="0" smtClean="0"/>
              <a:t> gora na svetu.)</a:t>
            </a:r>
          </a:p>
          <a:p>
            <a:pPr marL="0" indent="0">
              <a:buNone/>
            </a:pPr>
            <a:endParaRPr lang="sl-SI" sz="2400" b="1" dirty="0"/>
          </a:p>
        </p:txBody>
      </p:sp>
    </p:spTree>
    <p:extLst>
      <p:ext uri="{BB962C8B-B14F-4D97-AF65-F5344CB8AC3E}">
        <p14:creationId xmlns:p14="http://schemas.microsoft.com/office/powerpoint/2010/main" val="113602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</a:rPr>
              <a:t>Kratki pridevniki</a:t>
            </a:r>
            <a:r>
              <a:rPr lang="pt-PT" b="1" dirty="0" smtClean="0">
                <a:solidFill>
                  <a:srgbClr val="FF0000"/>
                </a:solidFill>
              </a:rPr>
              <a:t>:</a:t>
            </a:r>
            <a:r>
              <a:rPr lang="sl-SI" b="1" dirty="0" smtClean="0">
                <a:solidFill>
                  <a:srgbClr val="FF0000"/>
                </a:solidFill>
              </a:rPr>
              <a:t/>
            </a:r>
            <a:br>
              <a:rPr lang="sl-SI" b="1" dirty="0" smtClean="0">
                <a:solidFill>
                  <a:srgbClr val="FF0000"/>
                </a:solidFill>
              </a:rPr>
            </a:br>
            <a:r>
              <a:rPr lang="sl-SI" b="1" dirty="0" smtClean="0">
                <a:solidFill>
                  <a:srgbClr val="FF0000"/>
                </a:solidFill>
              </a:rPr>
              <a:t>(osnovno pravilo)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28650" y="1825625"/>
            <a:ext cx="8263830" cy="4735724"/>
          </a:xfrm>
        </p:spPr>
        <p:txBody>
          <a:bodyPr/>
          <a:lstStyle/>
          <a:p>
            <a:endParaRPr lang="pt-PT" dirty="0" smtClean="0"/>
          </a:p>
          <a:p>
            <a:pPr marL="0" indent="0">
              <a:buNone/>
            </a:pPr>
            <a:r>
              <a:rPr lang="sl-SI" dirty="0" smtClean="0"/>
              <a:t>1.</a:t>
            </a:r>
            <a:r>
              <a:rPr lang="pt-PT" dirty="0" smtClean="0"/>
              <a:t> </a:t>
            </a:r>
            <a:r>
              <a:rPr lang="sl-SI" dirty="0" smtClean="0"/>
              <a:t>Dodamo</a:t>
            </a:r>
            <a:r>
              <a:rPr lang="pt-PT" dirty="0" smtClean="0"/>
              <a:t> </a:t>
            </a:r>
            <a:r>
              <a:rPr lang="pt-PT" dirty="0" smtClean="0">
                <a:solidFill>
                  <a:srgbClr val="FF0000"/>
                </a:solidFill>
              </a:rPr>
              <a:t>–</a:t>
            </a:r>
            <a:r>
              <a:rPr lang="sl-SI" b="1" dirty="0" smtClean="0">
                <a:solidFill>
                  <a:srgbClr val="FF0000"/>
                </a:solidFill>
              </a:rPr>
              <a:t>EST</a:t>
            </a:r>
            <a:r>
              <a:rPr lang="en-US" dirty="0" smtClean="0"/>
              <a:t>.</a:t>
            </a:r>
            <a:r>
              <a:rPr lang="sl-SI" dirty="0" smtClean="0"/>
              <a:t> Ne pozabimo na </a:t>
            </a:r>
            <a:r>
              <a:rPr lang="sl-SI" b="1" dirty="0" smtClean="0">
                <a:solidFill>
                  <a:srgbClr val="FF0000"/>
                </a:solidFill>
              </a:rPr>
              <a:t>THE pred pridevnikom.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sl-SI" dirty="0" smtClean="0"/>
              <a:t>Primer</a:t>
            </a:r>
            <a:r>
              <a:rPr lang="sl-SI" dirty="0"/>
              <a:t>:</a:t>
            </a:r>
            <a:r>
              <a:rPr lang="en-US" dirty="0" smtClean="0"/>
              <a:t> </a:t>
            </a:r>
            <a:r>
              <a:rPr lang="sl-SI" dirty="0"/>
              <a:t>o</a:t>
            </a:r>
            <a:r>
              <a:rPr lang="en-US" dirty="0" err="1" smtClean="0"/>
              <a:t>ld</a:t>
            </a:r>
            <a:r>
              <a:rPr lang="en-US" dirty="0" smtClean="0"/>
              <a:t> –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en-US" dirty="0" smtClean="0"/>
              <a:t>old</a:t>
            </a:r>
            <a:r>
              <a:rPr lang="sl-SI" dirty="0" smtClean="0">
                <a:solidFill>
                  <a:srgbClr val="FF0000"/>
                </a:solidFill>
              </a:rPr>
              <a:t>EST (star – </a:t>
            </a:r>
            <a:r>
              <a:rPr lang="sl-SI" dirty="0" err="1" smtClean="0">
                <a:solidFill>
                  <a:srgbClr val="FF0000"/>
                </a:solidFill>
              </a:rPr>
              <a:t>NAJstarejši</a:t>
            </a:r>
            <a:r>
              <a:rPr lang="sl-SI" dirty="0" smtClean="0">
                <a:solidFill>
                  <a:srgbClr val="FF0000"/>
                </a:solidFill>
              </a:rPr>
              <a:t>)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Jo</a:t>
            </a:r>
            <a:r>
              <a:rPr lang="sl-SI" dirty="0" smtClean="0"/>
              <a:t>e</a:t>
            </a:r>
            <a:r>
              <a:rPr lang="en-US" dirty="0" smtClean="0"/>
              <a:t> is </a:t>
            </a:r>
            <a:r>
              <a:rPr lang="sl-SI" b="1" dirty="0" smtClean="0">
                <a:solidFill>
                  <a:srgbClr val="FF0000"/>
                </a:solidFill>
              </a:rPr>
              <a:t>THE</a:t>
            </a:r>
            <a:r>
              <a:rPr lang="sl-SI" dirty="0" smtClean="0"/>
              <a:t> </a:t>
            </a:r>
            <a:r>
              <a:rPr lang="en-US" dirty="0" err="1" smtClean="0"/>
              <a:t>old</a:t>
            </a:r>
            <a:r>
              <a:rPr lang="en-US" dirty="0" err="1" smtClean="0">
                <a:solidFill>
                  <a:srgbClr val="FF0000"/>
                </a:solidFill>
              </a:rPr>
              <a:t>e</a:t>
            </a:r>
            <a:r>
              <a:rPr lang="sl-SI" dirty="0" smtClean="0">
                <a:solidFill>
                  <a:srgbClr val="FF0000"/>
                </a:solidFill>
              </a:rPr>
              <a:t>st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sl-SI" dirty="0" smtClean="0"/>
              <a:t>in his </a:t>
            </a:r>
            <a:r>
              <a:rPr lang="sl-SI" dirty="0" err="1" smtClean="0"/>
              <a:t>class</a:t>
            </a:r>
            <a:r>
              <a:rPr lang="en-US" dirty="0" smtClean="0"/>
              <a:t>.</a:t>
            </a: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Joe je NAJSTAREJŠI  v razredu.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78012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/>
              <a:t> </a:t>
            </a:r>
            <a:r>
              <a:rPr lang="sl-SI" dirty="0"/>
              <a:t>Zadnja črka se </a:t>
            </a:r>
            <a:r>
              <a:rPr lang="sl-SI" dirty="0" smtClean="0"/>
              <a:t>podvoji</a:t>
            </a:r>
            <a:r>
              <a:rPr lang="sl-SI" dirty="0"/>
              <a:t>:</a:t>
            </a:r>
            <a:endParaRPr lang="sl-SI" dirty="0" smtClean="0"/>
          </a:p>
          <a:p>
            <a:endParaRPr lang="pt-PT" dirty="0"/>
          </a:p>
          <a:p>
            <a:r>
              <a:rPr lang="sl-SI" dirty="0" smtClean="0">
                <a:solidFill>
                  <a:srgbClr val="FF0000"/>
                </a:solidFill>
              </a:rPr>
              <a:t>Kratki pridevniki</a:t>
            </a:r>
            <a:r>
              <a:rPr lang="sl-SI" dirty="0" smtClean="0"/>
              <a:t>, ki se končajo s </a:t>
            </a:r>
            <a:r>
              <a:rPr lang="sl-SI" dirty="0" smtClean="0">
                <a:solidFill>
                  <a:srgbClr val="FF0000"/>
                </a:solidFill>
              </a:rPr>
              <a:t>soglasnikom, samoglasnikom in soglasnikom</a:t>
            </a:r>
            <a:r>
              <a:rPr lang="sl-SI" dirty="0" smtClean="0"/>
              <a:t>. Gledamo zadnje tri črke v besedi.</a:t>
            </a:r>
          </a:p>
          <a:p>
            <a:endParaRPr lang="sl-SI" dirty="0" smtClean="0"/>
          </a:p>
          <a:p>
            <a:r>
              <a:rPr lang="sl-SI" dirty="0" smtClean="0"/>
              <a:t>Primer:</a:t>
            </a:r>
            <a:r>
              <a:rPr lang="pt-PT" dirty="0" smtClean="0"/>
              <a:t>  </a:t>
            </a:r>
            <a:r>
              <a:rPr lang="pt-PT" dirty="0">
                <a:solidFill>
                  <a:srgbClr val="FF0000"/>
                </a:solidFill>
              </a:rPr>
              <a:t>b</a:t>
            </a:r>
            <a:r>
              <a:rPr lang="pt-PT" dirty="0" smtClean="0">
                <a:solidFill>
                  <a:srgbClr val="FF0000"/>
                </a:solidFill>
              </a:rPr>
              <a:t>ig</a:t>
            </a:r>
            <a:r>
              <a:rPr lang="pt-PT" dirty="0" smtClean="0"/>
              <a:t> </a:t>
            </a:r>
            <a:r>
              <a:rPr lang="pt-PT" dirty="0" smtClean="0"/>
              <a:t>– </a:t>
            </a:r>
            <a:r>
              <a:rPr lang="sl-SI" dirty="0" err="1" smtClean="0">
                <a:solidFill>
                  <a:srgbClr val="FF0000"/>
                </a:solidFill>
              </a:rPr>
              <a:t>the</a:t>
            </a:r>
            <a:r>
              <a:rPr lang="sl-SI" dirty="0" smtClean="0"/>
              <a:t> </a:t>
            </a:r>
            <a:r>
              <a:rPr lang="sl-SI" dirty="0" err="1" smtClean="0"/>
              <a:t>bi</a:t>
            </a:r>
            <a:r>
              <a:rPr lang="sl-SI" u="sng" dirty="0" err="1" smtClean="0">
                <a:solidFill>
                  <a:srgbClr val="FF0000"/>
                </a:solidFill>
              </a:rPr>
              <a:t>gg</a:t>
            </a:r>
            <a:r>
              <a:rPr lang="sl-SI" dirty="0" err="1" smtClean="0"/>
              <a:t>est</a:t>
            </a:r>
            <a:endParaRPr lang="pt-PT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/>
              <a:t>Whales</a:t>
            </a:r>
            <a:r>
              <a:rPr lang="pt-PT" dirty="0" smtClean="0"/>
              <a:t> are </a:t>
            </a:r>
            <a:r>
              <a:rPr lang="sl-SI" dirty="0" err="1" smtClean="0">
                <a:solidFill>
                  <a:srgbClr val="FF0000"/>
                </a:solidFill>
              </a:rPr>
              <a:t>the</a:t>
            </a:r>
            <a:r>
              <a:rPr lang="sl-SI" dirty="0" smtClean="0"/>
              <a:t> </a:t>
            </a:r>
            <a:r>
              <a:rPr lang="pt-PT" dirty="0"/>
              <a:t>bi</a:t>
            </a:r>
            <a:r>
              <a:rPr lang="pt-PT" dirty="0">
                <a:solidFill>
                  <a:srgbClr val="FF0000"/>
                </a:solidFill>
              </a:rPr>
              <a:t>gge</a:t>
            </a:r>
            <a:r>
              <a:rPr lang="sl-SI" dirty="0">
                <a:solidFill>
                  <a:srgbClr val="FF0000"/>
                </a:solidFill>
              </a:rPr>
              <a:t>st </a:t>
            </a:r>
            <a:r>
              <a:rPr lang="sl-SI" dirty="0" err="1" smtClean="0"/>
              <a:t>animals</a:t>
            </a:r>
            <a:r>
              <a:rPr lang="sl-SI" dirty="0" smtClean="0"/>
              <a:t>. </a:t>
            </a:r>
            <a:endParaRPr lang="en-GB" dirty="0" smtClean="0"/>
          </a:p>
          <a:p>
            <a:pPr marL="0" indent="0">
              <a:buNone/>
            </a:pPr>
            <a:r>
              <a:rPr lang="en-GB" dirty="0" err="1" smtClean="0"/>
              <a:t>Kiti</a:t>
            </a:r>
            <a:r>
              <a:rPr lang="en-GB" dirty="0" smtClean="0"/>
              <a:t> so NAJVEČJE </a:t>
            </a:r>
            <a:r>
              <a:rPr lang="en-GB" dirty="0" err="1" smtClean="0"/>
              <a:t>živali</a:t>
            </a:r>
            <a:r>
              <a:rPr lang="en-GB" dirty="0" smtClean="0"/>
              <a:t>.</a:t>
            </a: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en-GB" dirty="0"/>
              <a:t>f</a:t>
            </a:r>
            <a:r>
              <a:rPr lang="sl-SI" dirty="0" smtClean="0"/>
              <a:t>at </a:t>
            </a:r>
            <a:r>
              <a:rPr lang="sl-SI" dirty="0" smtClean="0"/>
              <a:t>– </a:t>
            </a:r>
            <a:r>
              <a:rPr lang="sl-SI" dirty="0" err="1" smtClean="0">
                <a:solidFill>
                  <a:srgbClr val="FF0000"/>
                </a:solidFill>
              </a:rPr>
              <a:t>the</a:t>
            </a:r>
            <a:r>
              <a:rPr lang="en-GB" dirty="0" smtClean="0"/>
              <a:t> </a:t>
            </a:r>
            <a:r>
              <a:rPr lang="sl-SI" dirty="0" err="1" smtClean="0"/>
              <a:t>fa</a:t>
            </a:r>
            <a:r>
              <a:rPr lang="sl-SI" dirty="0" err="1" smtClean="0">
                <a:solidFill>
                  <a:srgbClr val="FF0000"/>
                </a:solidFill>
              </a:rPr>
              <a:t>tte</a:t>
            </a:r>
            <a:r>
              <a:rPr lang="en-GB" dirty="0" err="1" smtClean="0">
                <a:solidFill>
                  <a:srgbClr val="FF0000"/>
                </a:solidFill>
              </a:rPr>
              <a:t>st</a:t>
            </a:r>
            <a:endParaRPr lang="sl-SI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smtClean="0"/>
              <a:t>t</a:t>
            </a:r>
            <a:r>
              <a:rPr lang="sl-SI" dirty="0" err="1" smtClean="0"/>
              <a:t>hin</a:t>
            </a:r>
            <a:r>
              <a:rPr lang="sl-SI" dirty="0" smtClean="0"/>
              <a:t> </a:t>
            </a:r>
            <a:r>
              <a:rPr lang="sl-SI" dirty="0" smtClean="0"/>
              <a:t>– </a:t>
            </a:r>
            <a:r>
              <a:rPr lang="sl-SI" dirty="0" err="1" smtClean="0">
                <a:solidFill>
                  <a:srgbClr val="FF0000"/>
                </a:solidFill>
              </a:rPr>
              <a:t>the</a:t>
            </a:r>
            <a:r>
              <a:rPr lang="sl-SI" dirty="0" smtClean="0"/>
              <a:t> </a:t>
            </a:r>
            <a:r>
              <a:rPr lang="sl-SI" dirty="0" err="1" smtClean="0"/>
              <a:t>thi</a:t>
            </a:r>
            <a:r>
              <a:rPr lang="sl-SI" dirty="0" err="1" smtClean="0">
                <a:solidFill>
                  <a:srgbClr val="FF0000"/>
                </a:solidFill>
              </a:rPr>
              <a:t>nnest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4" name="PoljeZBesedilom 3"/>
          <p:cNvSpPr txBox="1"/>
          <p:nvPr/>
        </p:nvSpPr>
        <p:spPr>
          <a:xfrm>
            <a:off x="755576" y="332656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dirty="0" smtClean="0">
                <a:solidFill>
                  <a:srgbClr val="FF0000"/>
                </a:solidFill>
              </a:rPr>
              <a:t>2.PODVOJITEV ZADNJE ČRKE</a:t>
            </a:r>
            <a:endParaRPr lang="sl-SI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19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</a:rPr>
              <a:t>3. PRIDEVNIKI, KI SE KONČAJO NA ČRKO -E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Dodamo jim samo črko R</a:t>
            </a:r>
            <a:endParaRPr lang="sl-SI" dirty="0"/>
          </a:p>
          <a:p>
            <a:endParaRPr lang="sl-SI" dirty="0" smtClean="0"/>
          </a:p>
          <a:p>
            <a:pPr marL="0" indent="0">
              <a:buNone/>
            </a:pPr>
            <a:r>
              <a:rPr lang="en-GB" dirty="0"/>
              <a:t>n</a:t>
            </a:r>
            <a:r>
              <a:rPr lang="sl-SI" dirty="0" smtClean="0"/>
              <a:t>ic</a:t>
            </a:r>
            <a:r>
              <a:rPr lang="sl-SI" dirty="0" smtClean="0">
                <a:solidFill>
                  <a:srgbClr val="FF0000"/>
                </a:solidFill>
              </a:rPr>
              <a:t>e </a:t>
            </a:r>
            <a:r>
              <a:rPr lang="sl-SI" dirty="0" smtClean="0">
                <a:solidFill>
                  <a:srgbClr val="FF0000"/>
                </a:solidFill>
              </a:rPr>
              <a:t>– </a:t>
            </a:r>
            <a:r>
              <a:rPr lang="sl-SI" dirty="0" err="1" smtClean="0">
                <a:solidFill>
                  <a:srgbClr val="FF0000"/>
                </a:solidFill>
              </a:rPr>
              <a:t>the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/>
              <a:t>nice</a:t>
            </a:r>
            <a:r>
              <a:rPr lang="sl-SI" dirty="0" err="1" smtClean="0">
                <a:solidFill>
                  <a:srgbClr val="FF0000"/>
                </a:solidFill>
              </a:rPr>
              <a:t>st</a:t>
            </a:r>
            <a:r>
              <a:rPr lang="sl-SI" dirty="0" smtClean="0">
                <a:solidFill>
                  <a:srgbClr val="FF0000"/>
                </a:solidFill>
              </a:rPr>
              <a:t>           </a:t>
            </a:r>
          </a:p>
          <a:p>
            <a:pPr marL="0" indent="0">
              <a:buNone/>
            </a:pPr>
            <a:r>
              <a:rPr lang="en-GB" dirty="0" err="1"/>
              <a:t>w</a:t>
            </a:r>
            <a:r>
              <a:rPr lang="sl-SI" dirty="0" smtClean="0"/>
              <a:t>id</a:t>
            </a:r>
            <a:r>
              <a:rPr lang="sl-SI" dirty="0" smtClean="0">
                <a:solidFill>
                  <a:srgbClr val="FF0000"/>
                </a:solidFill>
              </a:rPr>
              <a:t>e</a:t>
            </a:r>
            <a:r>
              <a:rPr lang="sl-SI" dirty="0" smtClean="0"/>
              <a:t> </a:t>
            </a:r>
            <a:r>
              <a:rPr lang="sl-SI" dirty="0" smtClean="0"/>
              <a:t>–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wide</a:t>
            </a:r>
            <a:r>
              <a:rPr lang="sl-SI" dirty="0" err="1" smtClean="0">
                <a:solidFill>
                  <a:srgbClr val="FF0000"/>
                </a:solidFill>
              </a:rPr>
              <a:t>st</a:t>
            </a:r>
            <a:endParaRPr lang="sl-SI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en-GB" dirty="0" smtClean="0"/>
              <a:t>London</a:t>
            </a:r>
            <a:r>
              <a:rPr lang="sl-SI" dirty="0" smtClean="0"/>
              <a:t> </a:t>
            </a:r>
            <a:r>
              <a:rPr lang="sl-SI" dirty="0" smtClean="0"/>
              <a:t>is </a:t>
            </a:r>
            <a:r>
              <a:rPr lang="sl-SI" dirty="0" err="1" smtClean="0">
                <a:solidFill>
                  <a:srgbClr val="FF0000"/>
                </a:solidFill>
              </a:rPr>
              <a:t>the</a:t>
            </a:r>
            <a:r>
              <a:rPr lang="sl-SI" dirty="0" smtClean="0"/>
              <a:t> </a:t>
            </a:r>
            <a:r>
              <a:rPr lang="sl-SI" dirty="0" err="1" smtClean="0"/>
              <a:t>nice</a:t>
            </a:r>
            <a:r>
              <a:rPr lang="sl-SI" dirty="0" err="1" smtClean="0">
                <a:solidFill>
                  <a:srgbClr val="FF0000"/>
                </a:solidFill>
              </a:rPr>
              <a:t>st</a:t>
            </a:r>
            <a:r>
              <a:rPr lang="sl-SI" dirty="0" smtClean="0"/>
              <a:t> </a:t>
            </a:r>
            <a:r>
              <a:rPr lang="sl-SI" dirty="0" err="1" smtClean="0"/>
              <a:t>city</a:t>
            </a:r>
            <a:r>
              <a:rPr lang="sl-SI" dirty="0" smtClean="0"/>
              <a:t> in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world</a:t>
            </a:r>
            <a:r>
              <a:rPr lang="sl-SI" dirty="0" smtClean="0"/>
              <a:t> ;))</a:t>
            </a:r>
            <a:endParaRPr lang="sl-SI" dirty="0"/>
          </a:p>
          <a:p>
            <a:pPr marL="0" indent="0">
              <a:buNone/>
            </a:pPr>
            <a:r>
              <a:rPr lang="en-GB" dirty="0" smtClean="0"/>
              <a:t>London je NAJLEPŠE </a:t>
            </a:r>
            <a:r>
              <a:rPr lang="en-GB" dirty="0" err="1" smtClean="0"/>
              <a:t>mestu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svetu</a:t>
            </a:r>
            <a:r>
              <a:rPr lang="en-GB" dirty="0" smtClean="0"/>
              <a:t>.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8826" y="2119312"/>
            <a:ext cx="5166680" cy="202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53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</a:rPr>
              <a:t>4.PRIDEVNIKI, KI SE KONČAJO NA Y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dirty="0" smtClean="0"/>
              <a:t>Pridevniki, ki se končajo na</a:t>
            </a:r>
            <a:r>
              <a:rPr lang="pt-PT" dirty="0" smtClean="0">
                <a:solidFill>
                  <a:srgbClr val="FF0000"/>
                </a:solidFill>
              </a:rPr>
              <a:t>–y</a:t>
            </a:r>
            <a:r>
              <a:rPr lang="sl-SI" dirty="0" smtClean="0">
                <a:solidFill>
                  <a:srgbClr val="FF0000"/>
                </a:solidFill>
              </a:rPr>
              <a:t>. </a:t>
            </a:r>
          </a:p>
          <a:p>
            <a:endParaRPr lang="sl-SI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sz="2800" dirty="0" smtClean="0">
                <a:solidFill>
                  <a:srgbClr val="FF0000"/>
                </a:solidFill>
              </a:rPr>
              <a:t>Y </a:t>
            </a:r>
            <a:r>
              <a:rPr lang="sl-SI" sz="2800" dirty="0" smtClean="0"/>
              <a:t>se spremeni v </a:t>
            </a:r>
            <a:r>
              <a:rPr lang="sl-SI" sz="2800" dirty="0" smtClean="0">
                <a:solidFill>
                  <a:srgbClr val="FF0000"/>
                </a:solidFill>
              </a:rPr>
              <a:t>i (+</a:t>
            </a:r>
            <a:r>
              <a:rPr lang="sl-SI" sz="2800" dirty="0" err="1" smtClean="0">
                <a:solidFill>
                  <a:srgbClr val="FF0000"/>
                </a:solidFill>
              </a:rPr>
              <a:t>est</a:t>
            </a:r>
            <a:r>
              <a:rPr lang="sl-SI" sz="2800" dirty="0" smtClean="0">
                <a:solidFill>
                  <a:srgbClr val="FF0000"/>
                </a:solidFill>
              </a:rPr>
              <a:t>)</a:t>
            </a:r>
            <a:r>
              <a:rPr lang="pt-PT" sz="2800" dirty="0" smtClean="0">
                <a:solidFill>
                  <a:srgbClr val="FF0000"/>
                </a:solidFill>
              </a:rPr>
              <a:t>-</a:t>
            </a:r>
            <a:r>
              <a:rPr lang="sl-SI" sz="2800" dirty="0" err="1" smtClean="0">
                <a:solidFill>
                  <a:srgbClr val="FF0000"/>
                </a:solidFill>
              </a:rPr>
              <a:t>iest</a:t>
            </a:r>
            <a:endParaRPr lang="sl-SI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l-SI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dirty="0" smtClean="0"/>
              <a:t>Primer:</a:t>
            </a:r>
            <a:r>
              <a:rPr lang="pt-PT" dirty="0" smtClean="0"/>
              <a:t> </a:t>
            </a:r>
            <a:r>
              <a:rPr lang="sl-SI" dirty="0"/>
              <a:t>p</a:t>
            </a:r>
            <a:r>
              <a:rPr lang="pt-PT" dirty="0" smtClean="0"/>
              <a:t>retty – </a:t>
            </a:r>
            <a:r>
              <a:rPr lang="sl-SI" dirty="0" err="1" smtClean="0">
                <a:solidFill>
                  <a:srgbClr val="FF0000"/>
                </a:solidFill>
              </a:rPr>
              <a:t>the</a:t>
            </a:r>
            <a:r>
              <a:rPr lang="sl-SI" dirty="0" smtClean="0"/>
              <a:t> </a:t>
            </a:r>
            <a:r>
              <a:rPr lang="pt-PT" dirty="0" smtClean="0"/>
              <a:t>prett</a:t>
            </a:r>
            <a:r>
              <a:rPr lang="pt-PT" dirty="0" smtClean="0">
                <a:solidFill>
                  <a:srgbClr val="FF0000"/>
                </a:solidFill>
              </a:rPr>
              <a:t>ie</a:t>
            </a:r>
            <a:r>
              <a:rPr lang="sl-SI" dirty="0" smtClean="0">
                <a:solidFill>
                  <a:srgbClr val="FF0000"/>
                </a:solidFill>
              </a:rPr>
              <a:t>st </a:t>
            </a:r>
          </a:p>
          <a:p>
            <a:pPr marL="0" indent="0">
              <a:buNone/>
            </a:pPr>
            <a:r>
              <a:rPr lang="sl-SI" dirty="0" smtClean="0"/>
              <a:t> </a:t>
            </a:r>
            <a:r>
              <a:rPr lang="sl-SI" dirty="0" err="1" smtClean="0"/>
              <a:t>Jessica</a:t>
            </a:r>
            <a:r>
              <a:rPr lang="sl-SI" dirty="0" smtClean="0"/>
              <a:t> Alba </a:t>
            </a:r>
            <a:r>
              <a:rPr lang="en-GB" dirty="0" smtClean="0"/>
              <a:t>is </a:t>
            </a:r>
            <a:r>
              <a:rPr lang="sl-SI" dirty="0" err="1" smtClean="0">
                <a:solidFill>
                  <a:srgbClr val="FF0000"/>
                </a:solidFill>
              </a:rPr>
              <a:t>the</a:t>
            </a:r>
            <a:r>
              <a:rPr lang="sl-SI" dirty="0" smtClean="0"/>
              <a:t> </a:t>
            </a:r>
            <a:r>
              <a:rPr lang="sl-SI" dirty="0" err="1" smtClean="0"/>
              <a:t>prett</a:t>
            </a:r>
            <a:r>
              <a:rPr lang="sl-SI" dirty="0" err="1" smtClean="0">
                <a:solidFill>
                  <a:srgbClr val="FF0000"/>
                </a:solidFill>
              </a:rPr>
              <a:t>iest</a:t>
            </a:r>
            <a:r>
              <a:rPr lang="sl-SI" dirty="0" smtClean="0"/>
              <a:t> </a:t>
            </a:r>
            <a:r>
              <a:rPr lang="sl-SI" dirty="0" err="1" smtClean="0"/>
              <a:t>girl</a:t>
            </a:r>
            <a:r>
              <a:rPr lang="sl-SI" dirty="0" smtClean="0"/>
              <a:t> </a:t>
            </a:r>
          </a:p>
          <a:p>
            <a:pPr marL="0" indent="0">
              <a:buNone/>
            </a:pPr>
            <a:r>
              <a:rPr lang="sl-SI" dirty="0" smtClean="0"/>
              <a:t>in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world</a:t>
            </a:r>
            <a:r>
              <a:rPr lang="en-GB" dirty="0"/>
              <a:t>.</a:t>
            </a:r>
            <a:r>
              <a:rPr lang="sl-SI" dirty="0" smtClean="0"/>
              <a:t> 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Jessica Alba je NAJLEPŠE </a:t>
            </a:r>
            <a:r>
              <a:rPr lang="en-GB" dirty="0" err="1" smtClean="0"/>
              <a:t>dekle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svetu</a:t>
            </a:r>
            <a:r>
              <a:rPr lang="en-GB" dirty="0" smtClean="0"/>
              <a:t>.</a:t>
            </a:r>
            <a:r>
              <a:rPr lang="sl-SI" dirty="0" smtClean="0"/>
              <a:t>                   </a:t>
            </a:r>
            <a:endParaRPr lang="sl-SI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h</a:t>
            </a:r>
            <a:r>
              <a:rPr lang="sl-SI" dirty="0" err="1" smtClean="0"/>
              <a:t>app</a:t>
            </a:r>
            <a:r>
              <a:rPr lang="sl-SI" dirty="0" err="1" smtClean="0">
                <a:solidFill>
                  <a:srgbClr val="FF0000"/>
                </a:solidFill>
              </a:rPr>
              <a:t>y</a:t>
            </a:r>
            <a:r>
              <a:rPr lang="sl-SI" dirty="0" smtClean="0"/>
              <a:t> </a:t>
            </a:r>
            <a:r>
              <a:rPr lang="sl-SI" dirty="0" smtClean="0"/>
              <a:t>– </a:t>
            </a:r>
            <a:r>
              <a:rPr lang="sl-SI" dirty="0" err="1" smtClean="0">
                <a:solidFill>
                  <a:srgbClr val="FF0000"/>
                </a:solidFill>
              </a:rPr>
              <a:t>the</a:t>
            </a:r>
            <a:r>
              <a:rPr lang="sl-SI" dirty="0" smtClean="0"/>
              <a:t> </a:t>
            </a:r>
            <a:r>
              <a:rPr lang="sl-SI" dirty="0" err="1" smtClean="0"/>
              <a:t>happ</a:t>
            </a:r>
            <a:r>
              <a:rPr lang="sl-SI" dirty="0" err="1" smtClean="0">
                <a:solidFill>
                  <a:srgbClr val="FF0000"/>
                </a:solidFill>
              </a:rPr>
              <a:t>iest</a:t>
            </a:r>
            <a:endParaRPr lang="sl-SI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err="1"/>
              <a:t>d</a:t>
            </a:r>
            <a:r>
              <a:rPr lang="sl-SI" dirty="0" err="1" smtClean="0"/>
              <a:t>r</a:t>
            </a:r>
            <a:r>
              <a:rPr lang="sl-SI" dirty="0" err="1" smtClean="0">
                <a:solidFill>
                  <a:srgbClr val="FF0000"/>
                </a:solidFill>
              </a:rPr>
              <a:t>y</a:t>
            </a:r>
            <a:r>
              <a:rPr lang="sl-SI" dirty="0" smtClean="0"/>
              <a:t> </a:t>
            </a:r>
            <a:r>
              <a:rPr lang="sl-SI" dirty="0" smtClean="0"/>
              <a:t>– </a:t>
            </a:r>
            <a:r>
              <a:rPr lang="sl-SI" dirty="0" err="1" smtClean="0">
                <a:solidFill>
                  <a:srgbClr val="FF0000"/>
                </a:solidFill>
              </a:rPr>
              <a:t>the</a:t>
            </a:r>
            <a:r>
              <a:rPr lang="sl-SI" dirty="0" smtClean="0"/>
              <a:t> </a:t>
            </a:r>
            <a:r>
              <a:rPr lang="sl-SI" dirty="0" err="1" smtClean="0"/>
              <a:t>dr</a:t>
            </a:r>
            <a:r>
              <a:rPr lang="sl-SI" dirty="0" err="1" smtClean="0">
                <a:solidFill>
                  <a:srgbClr val="FF0000"/>
                </a:solidFill>
              </a:rPr>
              <a:t>iest</a:t>
            </a:r>
            <a:endParaRPr lang="pt-PT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5022" y="3068961"/>
            <a:ext cx="3644597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812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</a:rPr>
              <a:t>5. PRIDEVNIKI, KI IMAJO 2 ALI VEČ ZLOGOV (DALJŠI PRIDEVNIKI)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Dolgi pridevniki</a:t>
            </a:r>
            <a:r>
              <a:rPr lang="pt-PT" dirty="0" smtClean="0"/>
              <a:t>: </a:t>
            </a:r>
            <a:endParaRPr lang="sl-SI" dirty="0" smtClean="0"/>
          </a:p>
          <a:p>
            <a:endParaRPr lang="sl-SI" dirty="0" smtClean="0"/>
          </a:p>
          <a:p>
            <a:pPr marL="0" indent="0">
              <a:buNone/>
            </a:pPr>
            <a:r>
              <a:rPr lang="sl-SI" sz="3200" dirty="0" smtClean="0"/>
              <a:t>Uporabimo besedo </a:t>
            </a:r>
            <a:r>
              <a:rPr lang="sl-SI" sz="3200" dirty="0" err="1" smtClean="0">
                <a:solidFill>
                  <a:srgbClr val="FF0000"/>
                </a:solidFill>
              </a:rPr>
              <a:t>the</a:t>
            </a:r>
            <a:r>
              <a:rPr lang="sl-SI" sz="3200" dirty="0" smtClean="0">
                <a:solidFill>
                  <a:srgbClr val="FF0000"/>
                </a:solidFill>
              </a:rPr>
              <a:t> most</a:t>
            </a:r>
            <a:r>
              <a:rPr lang="pt-PT" sz="3200" dirty="0" smtClean="0"/>
              <a:t> + </a:t>
            </a:r>
            <a:r>
              <a:rPr lang="sl-SI" sz="3200" dirty="0" smtClean="0"/>
              <a:t>pridevnik</a:t>
            </a:r>
            <a:r>
              <a:rPr lang="pt-PT" sz="3200" dirty="0"/>
              <a:t>.</a:t>
            </a:r>
            <a:endParaRPr lang="pt-PT" sz="3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dirty="0" smtClean="0"/>
              <a:t>Primer: 					</a:t>
            </a:r>
            <a:endParaRPr lang="pt-PT" dirty="0" smtClean="0"/>
          </a:p>
          <a:p>
            <a:pPr marL="0" indent="0">
              <a:buNone/>
            </a:pPr>
            <a:r>
              <a:rPr lang="sl-SI" dirty="0" smtClean="0"/>
              <a:t>b</a:t>
            </a:r>
            <a:r>
              <a:rPr lang="pt-PT" dirty="0" smtClean="0"/>
              <a:t>eautiful – </a:t>
            </a:r>
            <a:r>
              <a:rPr lang="sl-SI" dirty="0" err="1" smtClean="0">
                <a:solidFill>
                  <a:srgbClr val="FF0000"/>
                </a:solidFill>
              </a:rPr>
              <a:t>the</a:t>
            </a:r>
            <a:r>
              <a:rPr lang="sl-SI" dirty="0" smtClean="0">
                <a:solidFill>
                  <a:srgbClr val="FF0000"/>
                </a:solidFill>
              </a:rPr>
              <a:t> most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smtClean="0"/>
              <a:t>beautiful </a:t>
            </a:r>
            <a:endParaRPr lang="sl-SI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err="1"/>
              <a:t>i</a:t>
            </a:r>
            <a:r>
              <a:rPr lang="sl-SI" dirty="0" err="1" smtClean="0"/>
              <a:t>nteresting</a:t>
            </a:r>
            <a:r>
              <a:rPr lang="sl-SI" dirty="0" smtClean="0"/>
              <a:t> </a:t>
            </a:r>
            <a:r>
              <a:rPr lang="sl-SI" dirty="0" smtClean="0"/>
              <a:t>– </a:t>
            </a:r>
            <a:r>
              <a:rPr lang="sl-SI" dirty="0" err="1" smtClean="0">
                <a:solidFill>
                  <a:srgbClr val="FF0000"/>
                </a:solidFill>
              </a:rPr>
              <a:t>the</a:t>
            </a:r>
            <a:r>
              <a:rPr lang="sl-SI" dirty="0" smtClean="0">
                <a:solidFill>
                  <a:srgbClr val="FF0000"/>
                </a:solidFill>
              </a:rPr>
              <a:t> most </a:t>
            </a:r>
            <a:r>
              <a:rPr lang="sl-SI" dirty="0" err="1" smtClean="0"/>
              <a:t>interesting</a:t>
            </a:r>
            <a:endParaRPr lang="sl-SI" dirty="0" smtClean="0"/>
          </a:p>
          <a:p>
            <a:pPr marL="0" indent="0">
              <a:buNone/>
            </a:pPr>
            <a:endParaRPr lang="pt-PT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dirty="0" smtClean="0"/>
              <a:t>Lisa </a:t>
            </a:r>
            <a:r>
              <a:rPr lang="pt-PT" dirty="0" smtClean="0"/>
              <a:t>is </a:t>
            </a:r>
            <a:r>
              <a:rPr lang="sl-SI" dirty="0" err="1" smtClean="0">
                <a:solidFill>
                  <a:srgbClr val="FF0000"/>
                </a:solidFill>
              </a:rPr>
              <a:t>the</a:t>
            </a:r>
            <a:r>
              <a:rPr lang="sl-SI" dirty="0" smtClean="0">
                <a:solidFill>
                  <a:srgbClr val="FF0000"/>
                </a:solidFill>
              </a:rPr>
              <a:t> most</a:t>
            </a:r>
            <a:r>
              <a:rPr lang="pt-PT" dirty="0" smtClean="0"/>
              <a:t> beautiful </a:t>
            </a:r>
            <a:r>
              <a:rPr lang="pt-PT" dirty="0" smtClean="0"/>
              <a:t>person in </a:t>
            </a:r>
            <a:r>
              <a:rPr lang="en-GB" dirty="0" smtClean="0"/>
              <a:t>her family.</a:t>
            </a:r>
            <a:endParaRPr lang="sl-SI" dirty="0" smtClean="0"/>
          </a:p>
          <a:p>
            <a:pPr marL="0" indent="0">
              <a:buNone/>
            </a:pPr>
            <a:r>
              <a:rPr lang="en-GB" dirty="0" smtClean="0"/>
              <a:t>Lisa </a:t>
            </a:r>
            <a:r>
              <a:rPr lang="en-GB" dirty="0" smtClean="0"/>
              <a:t>je NAJLEPŠA </a:t>
            </a:r>
            <a:r>
              <a:rPr lang="en-GB" dirty="0" err="1" smtClean="0"/>
              <a:t>oseba</a:t>
            </a:r>
            <a:r>
              <a:rPr lang="en-GB" dirty="0" smtClean="0"/>
              <a:t> v </a:t>
            </a:r>
            <a:r>
              <a:rPr lang="en-GB" dirty="0" err="1" smtClean="0"/>
              <a:t>svoji</a:t>
            </a:r>
            <a:r>
              <a:rPr lang="en-GB" dirty="0" smtClean="0"/>
              <a:t> </a:t>
            </a:r>
            <a:r>
              <a:rPr lang="en-GB" dirty="0" err="1" smtClean="0"/>
              <a:t>družini</a:t>
            </a:r>
            <a:r>
              <a:rPr lang="en-GB" dirty="0" smtClean="0"/>
              <a:t>.</a:t>
            </a:r>
            <a:endParaRPr lang="pt-PT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0760" y="3140968"/>
            <a:ext cx="2880320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09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</TotalTime>
  <Words>299</Words>
  <Application>Microsoft Office PowerPoint</Application>
  <PresentationFormat>Diaprojekcija na zaslonu (4:3)</PresentationFormat>
  <Paragraphs>63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Officeova tema</vt:lpstr>
      <vt:lpstr>STOPNJEVANJE PRIDEVNIKOV</vt:lpstr>
      <vt:lpstr>THE + PRESEŽNIK (SUPERLATIVE)</vt:lpstr>
      <vt:lpstr>Kratki pridevniki: (osnovno pravilo)</vt:lpstr>
      <vt:lpstr>PowerPointova predstavitev</vt:lpstr>
      <vt:lpstr>3. PRIDEVNIKI, KI SE KONČAJO NA ČRKO -E</vt:lpstr>
      <vt:lpstr>4.PRIDEVNIKI, KI SE KONČAJO NA Y</vt:lpstr>
      <vt:lpstr>5. PRIDEVNIKI, KI IMAJO 2 ALI VEČ ZLOGOV (DALJŠI PRIDEVNIKI)</vt:lpstr>
    </vt:vector>
  </TitlesOfParts>
  <Company>M. E. - GEPE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 degree</dc:title>
  <dc:creator>Utilizador</dc:creator>
  <cp:lastModifiedBy>Majda</cp:lastModifiedBy>
  <cp:revision>31</cp:revision>
  <dcterms:created xsi:type="dcterms:W3CDTF">2013-01-28T11:54:07Z</dcterms:created>
  <dcterms:modified xsi:type="dcterms:W3CDTF">2020-04-04T09:00:05Z</dcterms:modified>
</cp:coreProperties>
</file>